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97" y="72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f67ddb16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f67ddb16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f67ddb16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f67ddb16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f67ddb16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f67ddb16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f67ddb166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f67ddb166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f67ddb16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f67ddb16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f67ddb16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f67ddb166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f67ddb166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f67ddb166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f67ddb166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f67ddb166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marL="1371600" lvl="2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marL="1828800" lvl="3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marL="2286000" lvl="4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marL="2743200" lvl="5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marL="3200400" lvl="6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marL="3657600" lvl="7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marL="4114800" lvl="8" indent="-40640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157" y="3222888"/>
            <a:ext cx="4108723" cy="384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586" y="2172500"/>
            <a:ext cx="1412376" cy="141237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2264675" y="3769000"/>
            <a:ext cx="1631400" cy="16314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2417075" y="3921400"/>
            <a:ext cx="1631400" cy="16314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2569475" y="4073800"/>
            <a:ext cx="1631400" cy="16314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Task 1</a:t>
            </a:r>
            <a:endParaRPr sz="3000"/>
          </a:p>
        </p:txBody>
      </p:sp>
      <p:sp>
        <p:nvSpPr>
          <p:cNvPr id="59" name="Google Shape;59;p13"/>
          <p:cNvSpPr txBox="1"/>
          <p:nvPr/>
        </p:nvSpPr>
        <p:spPr>
          <a:xfrm>
            <a:off x="1625525" y="1420700"/>
            <a:ext cx="32145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Task scheduling</a:t>
            </a:r>
            <a:endParaRPr sz="3000"/>
          </a:p>
        </p:txBody>
      </p:sp>
      <p:sp>
        <p:nvSpPr>
          <p:cNvPr id="60" name="Google Shape;60;p13"/>
          <p:cNvSpPr/>
          <p:nvPr/>
        </p:nvSpPr>
        <p:spPr>
          <a:xfrm>
            <a:off x="3208625" y="7329800"/>
            <a:ext cx="1631400" cy="2045400"/>
          </a:xfrm>
          <a:prstGeom prst="foldedCorner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3361025" y="7482200"/>
            <a:ext cx="1631400" cy="2045400"/>
          </a:xfrm>
          <a:prstGeom prst="foldedCorner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3513425" y="7634600"/>
            <a:ext cx="1631400" cy="2045400"/>
          </a:xfrm>
          <a:prstGeom prst="foldedCorner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File 1</a:t>
            </a:r>
            <a:endParaRPr sz="3000"/>
          </a:p>
        </p:txBody>
      </p:sp>
      <p:sp>
        <p:nvSpPr>
          <p:cNvPr id="63" name="Google Shape;63;p13"/>
          <p:cNvSpPr txBox="1"/>
          <p:nvPr/>
        </p:nvSpPr>
        <p:spPr>
          <a:xfrm>
            <a:off x="13466675" y="2712400"/>
            <a:ext cx="32145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Device drivers</a:t>
            </a:r>
            <a:endParaRPr sz="3000"/>
          </a:p>
        </p:txBody>
      </p:sp>
      <p:cxnSp>
        <p:nvCxnSpPr>
          <p:cNvPr id="64" name="Google Shape;64;p13"/>
          <p:cNvCxnSpPr/>
          <p:nvPr/>
        </p:nvCxnSpPr>
        <p:spPr>
          <a:xfrm>
            <a:off x="2258400" y="8504900"/>
            <a:ext cx="1102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5" name="Google Shape;65;p13"/>
          <p:cNvSpPr txBox="1"/>
          <p:nvPr/>
        </p:nvSpPr>
        <p:spPr>
          <a:xfrm>
            <a:off x="1162175" y="7729400"/>
            <a:ext cx="1102500" cy="15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Read/Write</a:t>
            </a:r>
            <a:endParaRPr sz="2400"/>
          </a:p>
        </p:txBody>
      </p:sp>
      <p:sp>
        <p:nvSpPr>
          <p:cNvPr id="66" name="Google Shape;66;p13"/>
          <p:cNvSpPr txBox="1"/>
          <p:nvPr/>
        </p:nvSpPr>
        <p:spPr>
          <a:xfrm>
            <a:off x="1022813" y="6424350"/>
            <a:ext cx="44199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Resource management</a:t>
            </a:r>
            <a:endParaRPr sz="3000"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7242" y="3616601"/>
            <a:ext cx="1224700" cy="228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88297" y="6058624"/>
            <a:ext cx="3371256" cy="22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59963" y="3616601"/>
            <a:ext cx="2490662" cy="2289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3"/>
          <p:cNvCxnSpPr/>
          <p:nvPr/>
        </p:nvCxnSpPr>
        <p:spPr>
          <a:xfrm rot="10800000">
            <a:off x="4724300" y="3530825"/>
            <a:ext cx="2313300" cy="779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3"/>
          <p:cNvCxnSpPr/>
          <p:nvPr/>
        </p:nvCxnSpPr>
        <p:spPr>
          <a:xfrm flipH="1">
            <a:off x="5673925" y="6234000"/>
            <a:ext cx="1850700" cy="998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13"/>
          <p:cNvCxnSpPr/>
          <p:nvPr/>
        </p:nvCxnSpPr>
        <p:spPr>
          <a:xfrm>
            <a:off x="11469575" y="5381700"/>
            <a:ext cx="10227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3"/>
          <p:cNvSpPr txBox="1"/>
          <p:nvPr/>
        </p:nvSpPr>
        <p:spPr>
          <a:xfrm>
            <a:off x="0" y="0"/>
            <a:ext cx="18288000" cy="1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General Purpose Operating System (GPOS)</a:t>
            </a:r>
            <a:endParaRPr sz="4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586" y="2172500"/>
            <a:ext cx="1412376" cy="14123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2264675" y="3769000"/>
            <a:ext cx="1631400" cy="16314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2417075" y="3921400"/>
            <a:ext cx="1631400" cy="16314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2569475" y="4073800"/>
            <a:ext cx="1631400" cy="16314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Task 1</a:t>
            </a:r>
            <a:endParaRPr sz="3000"/>
          </a:p>
        </p:txBody>
      </p:sp>
      <p:sp>
        <p:nvSpPr>
          <p:cNvPr id="82" name="Google Shape;82;p14"/>
          <p:cNvSpPr txBox="1"/>
          <p:nvPr/>
        </p:nvSpPr>
        <p:spPr>
          <a:xfrm>
            <a:off x="1625525" y="1420700"/>
            <a:ext cx="32145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Task scheduling</a:t>
            </a:r>
            <a:endParaRPr sz="3000"/>
          </a:p>
        </p:txBody>
      </p:sp>
      <p:sp>
        <p:nvSpPr>
          <p:cNvPr id="83" name="Google Shape;83;p14"/>
          <p:cNvSpPr/>
          <p:nvPr/>
        </p:nvSpPr>
        <p:spPr>
          <a:xfrm>
            <a:off x="3208625" y="7329800"/>
            <a:ext cx="1631400" cy="2045400"/>
          </a:xfrm>
          <a:prstGeom prst="foldedCorner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3361025" y="7482200"/>
            <a:ext cx="1631400" cy="2045400"/>
          </a:xfrm>
          <a:prstGeom prst="foldedCorner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3513425" y="7634600"/>
            <a:ext cx="1631400" cy="2045400"/>
          </a:xfrm>
          <a:prstGeom prst="foldedCorner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File 1</a:t>
            </a:r>
            <a:endParaRPr sz="3000"/>
          </a:p>
        </p:txBody>
      </p:sp>
      <p:sp>
        <p:nvSpPr>
          <p:cNvPr id="86" name="Google Shape;86;p14"/>
          <p:cNvSpPr txBox="1"/>
          <p:nvPr/>
        </p:nvSpPr>
        <p:spPr>
          <a:xfrm>
            <a:off x="13466675" y="2712400"/>
            <a:ext cx="32145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Device drivers</a:t>
            </a:r>
            <a:endParaRPr sz="3000"/>
          </a:p>
        </p:txBody>
      </p:sp>
      <p:cxnSp>
        <p:nvCxnSpPr>
          <p:cNvPr id="87" name="Google Shape;87;p14"/>
          <p:cNvCxnSpPr/>
          <p:nvPr/>
        </p:nvCxnSpPr>
        <p:spPr>
          <a:xfrm>
            <a:off x="2258400" y="8504900"/>
            <a:ext cx="1102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8" name="Google Shape;88;p14"/>
          <p:cNvSpPr txBox="1"/>
          <p:nvPr/>
        </p:nvSpPr>
        <p:spPr>
          <a:xfrm>
            <a:off x="1162175" y="7729400"/>
            <a:ext cx="1102500" cy="15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Read/Write</a:t>
            </a:r>
            <a:endParaRPr sz="2400"/>
          </a:p>
        </p:txBody>
      </p:sp>
      <p:sp>
        <p:nvSpPr>
          <p:cNvPr id="89" name="Google Shape;89;p14"/>
          <p:cNvSpPr txBox="1"/>
          <p:nvPr/>
        </p:nvSpPr>
        <p:spPr>
          <a:xfrm>
            <a:off x="1022813" y="6424350"/>
            <a:ext cx="44199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Resource management</a:t>
            </a:r>
            <a:endParaRPr sz="3000"/>
          </a:p>
        </p:txBody>
      </p:sp>
      <p:cxnSp>
        <p:nvCxnSpPr>
          <p:cNvPr id="90" name="Google Shape;90;p14"/>
          <p:cNvCxnSpPr/>
          <p:nvPr/>
        </p:nvCxnSpPr>
        <p:spPr>
          <a:xfrm rot="10800000">
            <a:off x="4724300" y="3530825"/>
            <a:ext cx="2313300" cy="779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 flipH="1">
            <a:off x="5673925" y="6234000"/>
            <a:ext cx="1850700" cy="998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4"/>
          <p:cNvCxnSpPr/>
          <p:nvPr/>
        </p:nvCxnSpPr>
        <p:spPr>
          <a:xfrm>
            <a:off x="10909475" y="5381700"/>
            <a:ext cx="15828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4"/>
          <p:cNvSpPr txBox="1"/>
          <p:nvPr/>
        </p:nvSpPr>
        <p:spPr>
          <a:xfrm>
            <a:off x="0" y="0"/>
            <a:ext cx="18288000" cy="1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Real-Time Operating System (RTOS)</a:t>
            </a:r>
            <a:endParaRPr sz="48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421" y="3741186"/>
            <a:ext cx="3825153" cy="28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50713" y="3611913"/>
            <a:ext cx="1850702" cy="133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62291" y="5487316"/>
            <a:ext cx="1027539" cy="155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60163" y="5487308"/>
            <a:ext cx="1027539" cy="1550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558035" y="5487301"/>
            <a:ext cx="1027539" cy="155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558038" y="3496087"/>
            <a:ext cx="1027525" cy="1567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97242" y="3616601"/>
            <a:ext cx="1224700" cy="228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388297" y="6058624"/>
            <a:ext cx="3371256" cy="22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759963" y="3616601"/>
            <a:ext cx="2490662" cy="22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/>
        </p:nvSpPr>
        <p:spPr>
          <a:xfrm>
            <a:off x="0" y="0"/>
            <a:ext cx="18288000" cy="1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Super Loop</a:t>
            </a:r>
            <a:endParaRPr sz="4800"/>
          </a:p>
        </p:txBody>
      </p:sp>
      <p:sp>
        <p:nvSpPr>
          <p:cNvPr id="108" name="Google Shape;108;p15"/>
          <p:cNvSpPr/>
          <p:nvPr/>
        </p:nvSpPr>
        <p:spPr>
          <a:xfrm>
            <a:off x="7926450" y="3409225"/>
            <a:ext cx="2435100" cy="7305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Setup</a:t>
            </a:r>
            <a:endParaRPr sz="3000"/>
          </a:p>
        </p:txBody>
      </p:sp>
      <p:sp>
        <p:nvSpPr>
          <p:cNvPr id="109" name="Google Shape;109;p15"/>
          <p:cNvSpPr txBox="1"/>
          <p:nvPr/>
        </p:nvSpPr>
        <p:spPr>
          <a:xfrm>
            <a:off x="7003500" y="2142950"/>
            <a:ext cx="42810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Entry Point (main())</a:t>
            </a:r>
            <a:endParaRPr sz="3000"/>
          </a:p>
        </p:txBody>
      </p:sp>
      <p:sp>
        <p:nvSpPr>
          <p:cNvPr id="110" name="Google Shape;110;p15"/>
          <p:cNvSpPr/>
          <p:nvPr/>
        </p:nvSpPr>
        <p:spPr>
          <a:xfrm>
            <a:off x="7926450" y="5406050"/>
            <a:ext cx="2435100" cy="7305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Task 1</a:t>
            </a:r>
            <a:endParaRPr sz="3000"/>
          </a:p>
        </p:txBody>
      </p:sp>
      <p:sp>
        <p:nvSpPr>
          <p:cNvPr id="111" name="Google Shape;111;p15"/>
          <p:cNvSpPr/>
          <p:nvPr/>
        </p:nvSpPr>
        <p:spPr>
          <a:xfrm>
            <a:off x="7926450" y="6136550"/>
            <a:ext cx="2435100" cy="730500"/>
          </a:xfrm>
          <a:prstGeom prst="rect">
            <a:avLst/>
          </a:prstGeom>
          <a:solidFill>
            <a:srgbClr val="D9D2E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Task 2</a:t>
            </a:r>
            <a:endParaRPr sz="3000"/>
          </a:p>
        </p:txBody>
      </p:sp>
      <p:sp>
        <p:nvSpPr>
          <p:cNvPr id="112" name="Google Shape;112;p15"/>
          <p:cNvSpPr/>
          <p:nvPr/>
        </p:nvSpPr>
        <p:spPr>
          <a:xfrm>
            <a:off x="7926450" y="6867050"/>
            <a:ext cx="2435100" cy="730500"/>
          </a:xfrm>
          <a:prstGeom prst="rect">
            <a:avLst/>
          </a:prstGeom>
          <a:solidFill>
            <a:srgbClr val="FCE5CD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Task 3</a:t>
            </a:r>
            <a:endParaRPr sz="3000"/>
          </a:p>
        </p:txBody>
      </p:sp>
      <p:cxnSp>
        <p:nvCxnSpPr>
          <p:cNvPr id="113" name="Google Shape;113;p15"/>
          <p:cNvCxnSpPr>
            <a:stCxn id="108" idx="2"/>
            <a:endCxn id="110" idx="0"/>
          </p:cNvCxnSpPr>
          <p:nvPr/>
        </p:nvCxnSpPr>
        <p:spPr>
          <a:xfrm>
            <a:off x="9144000" y="4139725"/>
            <a:ext cx="0" cy="126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14;p15"/>
          <p:cNvCxnSpPr>
            <a:stCxn id="109" idx="2"/>
            <a:endCxn id="108" idx="0"/>
          </p:cNvCxnSpPr>
          <p:nvPr/>
        </p:nvCxnSpPr>
        <p:spPr>
          <a:xfrm>
            <a:off x="9144000" y="2706650"/>
            <a:ext cx="0" cy="702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Google Shape;115;p15"/>
          <p:cNvSpPr/>
          <p:nvPr/>
        </p:nvSpPr>
        <p:spPr>
          <a:xfrm>
            <a:off x="6361512" y="4593452"/>
            <a:ext cx="2064125" cy="3598525"/>
          </a:xfrm>
          <a:custGeom>
            <a:avLst/>
            <a:gdLst/>
            <a:ahLst/>
            <a:cxnLst/>
            <a:rect l="l" t="t" r="r" b="b"/>
            <a:pathLst>
              <a:path w="82565" h="143941" extrusionOk="0">
                <a:moveTo>
                  <a:pt x="82565" y="121435"/>
                </a:moveTo>
                <a:cubicBezTo>
                  <a:pt x="80861" y="124763"/>
                  <a:pt x="84108" y="138401"/>
                  <a:pt x="72338" y="141404"/>
                </a:cubicBezTo>
                <a:cubicBezTo>
                  <a:pt x="60568" y="144408"/>
                  <a:pt x="23635" y="145706"/>
                  <a:pt x="11946" y="139456"/>
                </a:cubicBezTo>
                <a:cubicBezTo>
                  <a:pt x="257" y="133206"/>
                  <a:pt x="3260" y="124844"/>
                  <a:pt x="2205" y="103902"/>
                </a:cubicBezTo>
                <a:cubicBezTo>
                  <a:pt x="1150" y="82960"/>
                  <a:pt x="-3640" y="30767"/>
                  <a:pt x="5614" y="13802"/>
                </a:cubicBezTo>
                <a:cubicBezTo>
                  <a:pt x="14868" y="-3163"/>
                  <a:pt x="46119" y="-890"/>
                  <a:pt x="57727" y="2113"/>
                </a:cubicBezTo>
                <a:cubicBezTo>
                  <a:pt x="69335" y="5116"/>
                  <a:pt x="72338" y="26871"/>
                  <a:pt x="75260" y="31822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16" name="Google Shape;116;p15"/>
          <p:cNvSpPr txBox="1"/>
          <p:nvPr/>
        </p:nvSpPr>
        <p:spPr>
          <a:xfrm>
            <a:off x="6404550" y="6092750"/>
            <a:ext cx="15219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Loop</a:t>
            </a:r>
            <a:endParaRPr sz="3000"/>
          </a:p>
        </p:txBody>
      </p:sp>
      <p:sp>
        <p:nvSpPr>
          <p:cNvPr id="117" name="Google Shape;117;p15"/>
          <p:cNvSpPr/>
          <p:nvPr/>
        </p:nvSpPr>
        <p:spPr>
          <a:xfrm>
            <a:off x="12778700" y="5795600"/>
            <a:ext cx="3123000" cy="1412400"/>
          </a:xfrm>
          <a:prstGeom prst="rect">
            <a:avLst/>
          </a:prstGeom>
          <a:solidFill>
            <a:srgbClr val="F4CC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Interrupt Service Routine (ISR)</a:t>
            </a:r>
            <a:endParaRPr sz="3000"/>
          </a:p>
        </p:txBody>
      </p:sp>
      <p:cxnSp>
        <p:nvCxnSpPr>
          <p:cNvPr id="118" name="Google Shape;118;p15"/>
          <p:cNvCxnSpPr/>
          <p:nvPr/>
        </p:nvCxnSpPr>
        <p:spPr>
          <a:xfrm rot="10800000" flipH="1">
            <a:off x="10544225" y="5820025"/>
            <a:ext cx="2240400" cy="146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5"/>
          <p:cNvCxnSpPr/>
          <p:nvPr/>
        </p:nvCxnSpPr>
        <p:spPr>
          <a:xfrm rot="10800000">
            <a:off x="10544250" y="6112450"/>
            <a:ext cx="2246400" cy="1095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/>
        </p:nvSpPr>
        <p:spPr>
          <a:xfrm>
            <a:off x="0" y="0"/>
            <a:ext cx="18288000" cy="1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RTOS</a:t>
            </a:r>
            <a:endParaRPr sz="4800"/>
          </a:p>
        </p:txBody>
      </p:sp>
      <p:sp>
        <p:nvSpPr>
          <p:cNvPr id="125" name="Google Shape;125;p16"/>
          <p:cNvSpPr/>
          <p:nvPr/>
        </p:nvSpPr>
        <p:spPr>
          <a:xfrm>
            <a:off x="7926450" y="3409225"/>
            <a:ext cx="2435100" cy="7305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Setup</a:t>
            </a:r>
            <a:endParaRPr sz="3000"/>
          </a:p>
        </p:txBody>
      </p:sp>
      <p:sp>
        <p:nvSpPr>
          <p:cNvPr id="126" name="Google Shape;126;p16"/>
          <p:cNvSpPr txBox="1"/>
          <p:nvPr/>
        </p:nvSpPr>
        <p:spPr>
          <a:xfrm>
            <a:off x="7003500" y="2142950"/>
            <a:ext cx="42810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Entry Point (main())</a:t>
            </a:r>
            <a:endParaRPr sz="3000"/>
          </a:p>
        </p:txBody>
      </p:sp>
      <p:sp>
        <p:nvSpPr>
          <p:cNvPr id="127" name="Google Shape;127;p16"/>
          <p:cNvSpPr/>
          <p:nvPr/>
        </p:nvSpPr>
        <p:spPr>
          <a:xfrm>
            <a:off x="7926450" y="7110625"/>
            <a:ext cx="2435100" cy="730500"/>
          </a:xfrm>
          <a:prstGeom prst="rect">
            <a:avLst/>
          </a:prstGeom>
          <a:solidFill>
            <a:srgbClr val="D9D2E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Task 2</a:t>
            </a:r>
            <a:endParaRPr sz="3000"/>
          </a:p>
        </p:txBody>
      </p:sp>
      <p:cxnSp>
        <p:nvCxnSpPr>
          <p:cNvPr id="128" name="Google Shape;128;p16"/>
          <p:cNvCxnSpPr>
            <a:stCxn id="126" idx="2"/>
            <a:endCxn id="125" idx="0"/>
          </p:cNvCxnSpPr>
          <p:nvPr/>
        </p:nvCxnSpPr>
        <p:spPr>
          <a:xfrm>
            <a:off x="9144000" y="2706650"/>
            <a:ext cx="0" cy="702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" name="Google Shape;129;p16"/>
          <p:cNvSpPr/>
          <p:nvPr/>
        </p:nvSpPr>
        <p:spPr>
          <a:xfrm>
            <a:off x="13535300" y="3962150"/>
            <a:ext cx="3123000" cy="1412400"/>
          </a:xfrm>
          <a:prstGeom prst="rect">
            <a:avLst/>
          </a:prstGeom>
          <a:solidFill>
            <a:srgbClr val="F4CC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Interrupt Service Routine (ISR)</a:t>
            </a:r>
            <a:endParaRPr sz="3000"/>
          </a:p>
        </p:txBody>
      </p:sp>
      <p:cxnSp>
        <p:nvCxnSpPr>
          <p:cNvPr id="130" name="Google Shape;130;p16"/>
          <p:cNvCxnSpPr>
            <a:stCxn id="125" idx="2"/>
            <a:endCxn id="127" idx="0"/>
          </p:cNvCxnSpPr>
          <p:nvPr/>
        </p:nvCxnSpPr>
        <p:spPr>
          <a:xfrm>
            <a:off x="9144000" y="4139725"/>
            <a:ext cx="0" cy="2970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16"/>
          <p:cNvSpPr/>
          <p:nvPr/>
        </p:nvSpPr>
        <p:spPr>
          <a:xfrm>
            <a:off x="7308208" y="6467972"/>
            <a:ext cx="1076025" cy="1960550"/>
          </a:xfrm>
          <a:custGeom>
            <a:avLst/>
            <a:gdLst/>
            <a:ahLst/>
            <a:cxnLst/>
            <a:rect l="l" t="t" r="r" b="b"/>
            <a:pathLst>
              <a:path w="43041" h="78422" extrusionOk="0">
                <a:moveTo>
                  <a:pt x="42067" y="54831"/>
                </a:moveTo>
                <a:cubicBezTo>
                  <a:pt x="40768" y="58403"/>
                  <a:pt x="40119" y="73014"/>
                  <a:pt x="34275" y="76261"/>
                </a:cubicBezTo>
                <a:cubicBezTo>
                  <a:pt x="28431" y="79508"/>
                  <a:pt x="12602" y="79021"/>
                  <a:pt x="7001" y="74313"/>
                </a:cubicBezTo>
                <a:cubicBezTo>
                  <a:pt x="1400" y="69605"/>
                  <a:pt x="1319" y="59215"/>
                  <a:pt x="670" y="48013"/>
                </a:cubicBezTo>
                <a:cubicBezTo>
                  <a:pt x="21" y="36811"/>
                  <a:pt x="-710" y="15057"/>
                  <a:pt x="3105" y="7102"/>
                </a:cubicBezTo>
                <a:cubicBezTo>
                  <a:pt x="6920" y="-853"/>
                  <a:pt x="17553" y="771"/>
                  <a:pt x="23560" y="284"/>
                </a:cubicBezTo>
                <a:cubicBezTo>
                  <a:pt x="29567" y="-203"/>
                  <a:pt x="35898" y="122"/>
                  <a:pt x="39145" y="4180"/>
                </a:cubicBezTo>
                <a:cubicBezTo>
                  <a:pt x="42392" y="8239"/>
                  <a:pt x="42392" y="21226"/>
                  <a:pt x="43041" y="24635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32" name="Google Shape;132;p16"/>
          <p:cNvSpPr/>
          <p:nvPr/>
        </p:nvSpPr>
        <p:spPr>
          <a:xfrm>
            <a:off x="4192650" y="7110625"/>
            <a:ext cx="2435100" cy="7305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Task 1</a:t>
            </a:r>
            <a:endParaRPr sz="3000"/>
          </a:p>
        </p:txBody>
      </p:sp>
      <p:cxnSp>
        <p:nvCxnSpPr>
          <p:cNvPr id="133" name="Google Shape;133;p16"/>
          <p:cNvCxnSpPr>
            <a:stCxn id="125" idx="2"/>
            <a:endCxn id="132" idx="0"/>
          </p:cNvCxnSpPr>
          <p:nvPr/>
        </p:nvCxnSpPr>
        <p:spPr>
          <a:xfrm flipH="1">
            <a:off x="5410200" y="4139725"/>
            <a:ext cx="3733800" cy="2970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16"/>
          <p:cNvSpPr/>
          <p:nvPr/>
        </p:nvSpPr>
        <p:spPr>
          <a:xfrm>
            <a:off x="3574408" y="6467972"/>
            <a:ext cx="1076025" cy="1960550"/>
          </a:xfrm>
          <a:custGeom>
            <a:avLst/>
            <a:gdLst/>
            <a:ahLst/>
            <a:cxnLst/>
            <a:rect l="l" t="t" r="r" b="b"/>
            <a:pathLst>
              <a:path w="43041" h="78422" extrusionOk="0">
                <a:moveTo>
                  <a:pt x="42067" y="54831"/>
                </a:moveTo>
                <a:cubicBezTo>
                  <a:pt x="40768" y="58403"/>
                  <a:pt x="40119" y="73014"/>
                  <a:pt x="34275" y="76261"/>
                </a:cubicBezTo>
                <a:cubicBezTo>
                  <a:pt x="28431" y="79508"/>
                  <a:pt x="12602" y="79021"/>
                  <a:pt x="7001" y="74313"/>
                </a:cubicBezTo>
                <a:cubicBezTo>
                  <a:pt x="1400" y="69605"/>
                  <a:pt x="1319" y="59215"/>
                  <a:pt x="670" y="48013"/>
                </a:cubicBezTo>
                <a:cubicBezTo>
                  <a:pt x="21" y="36811"/>
                  <a:pt x="-710" y="15057"/>
                  <a:pt x="3105" y="7102"/>
                </a:cubicBezTo>
                <a:cubicBezTo>
                  <a:pt x="6920" y="-853"/>
                  <a:pt x="17553" y="771"/>
                  <a:pt x="23560" y="284"/>
                </a:cubicBezTo>
                <a:cubicBezTo>
                  <a:pt x="29567" y="-203"/>
                  <a:pt x="35898" y="122"/>
                  <a:pt x="39145" y="4180"/>
                </a:cubicBezTo>
                <a:cubicBezTo>
                  <a:pt x="42392" y="8239"/>
                  <a:pt x="42392" y="21226"/>
                  <a:pt x="43041" y="24635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35" name="Google Shape;135;p16"/>
          <p:cNvSpPr/>
          <p:nvPr/>
        </p:nvSpPr>
        <p:spPr>
          <a:xfrm>
            <a:off x="11660250" y="7110625"/>
            <a:ext cx="2435100" cy="730500"/>
          </a:xfrm>
          <a:prstGeom prst="rect">
            <a:avLst/>
          </a:prstGeom>
          <a:solidFill>
            <a:srgbClr val="FCE5CD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Task 3</a:t>
            </a:r>
            <a:endParaRPr sz="3000"/>
          </a:p>
        </p:txBody>
      </p:sp>
      <p:cxnSp>
        <p:nvCxnSpPr>
          <p:cNvPr id="136" name="Google Shape;136;p16"/>
          <p:cNvCxnSpPr>
            <a:stCxn id="125" idx="2"/>
            <a:endCxn id="135" idx="0"/>
          </p:cNvCxnSpPr>
          <p:nvPr/>
        </p:nvCxnSpPr>
        <p:spPr>
          <a:xfrm>
            <a:off x="9144000" y="4139725"/>
            <a:ext cx="3733800" cy="2970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" name="Google Shape;137;p16"/>
          <p:cNvSpPr/>
          <p:nvPr/>
        </p:nvSpPr>
        <p:spPr>
          <a:xfrm>
            <a:off x="11042008" y="6467972"/>
            <a:ext cx="1076025" cy="1960550"/>
          </a:xfrm>
          <a:custGeom>
            <a:avLst/>
            <a:gdLst/>
            <a:ahLst/>
            <a:cxnLst/>
            <a:rect l="l" t="t" r="r" b="b"/>
            <a:pathLst>
              <a:path w="43041" h="78422" extrusionOk="0">
                <a:moveTo>
                  <a:pt x="42067" y="54831"/>
                </a:moveTo>
                <a:cubicBezTo>
                  <a:pt x="40768" y="58403"/>
                  <a:pt x="40119" y="73014"/>
                  <a:pt x="34275" y="76261"/>
                </a:cubicBezTo>
                <a:cubicBezTo>
                  <a:pt x="28431" y="79508"/>
                  <a:pt x="12602" y="79021"/>
                  <a:pt x="7001" y="74313"/>
                </a:cubicBezTo>
                <a:cubicBezTo>
                  <a:pt x="1400" y="69605"/>
                  <a:pt x="1319" y="59215"/>
                  <a:pt x="670" y="48013"/>
                </a:cubicBezTo>
                <a:cubicBezTo>
                  <a:pt x="21" y="36811"/>
                  <a:pt x="-710" y="15057"/>
                  <a:pt x="3105" y="7102"/>
                </a:cubicBezTo>
                <a:cubicBezTo>
                  <a:pt x="6920" y="-853"/>
                  <a:pt x="17553" y="771"/>
                  <a:pt x="23560" y="284"/>
                </a:cubicBezTo>
                <a:cubicBezTo>
                  <a:pt x="29567" y="-203"/>
                  <a:pt x="35898" y="122"/>
                  <a:pt x="39145" y="4180"/>
                </a:cubicBezTo>
                <a:cubicBezTo>
                  <a:pt x="42392" y="8239"/>
                  <a:pt x="42392" y="21226"/>
                  <a:pt x="43041" y="24635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38" name="Google Shape;138;p16"/>
          <p:cNvSpPr txBox="1"/>
          <p:nvPr/>
        </p:nvSpPr>
        <p:spPr>
          <a:xfrm>
            <a:off x="382825" y="1921700"/>
            <a:ext cx="65253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Task</a:t>
            </a:r>
            <a:r>
              <a:rPr lang="en" sz="2400"/>
              <a:t>: set of program instructions loaded in memory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Thread</a:t>
            </a:r>
            <a:r>
              <a:rPr lang="en" sz="2400"/>
              <a:t>: unit of CPU utilization with its own program counter and stack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Process</a:t>
            </a:r>
            <a:r>
              <a:rPr lang="en" sz="2400"/>
              <a:t>: instance of a computer program</a:t>
            </a:r>
            <a:endParaRPr sz="2400"/>
          </a:p>
        </p:txBody>
      </p:sp>
      <p:sp>
        <p:nvSpPr>
          <p:cNvPr id="139" name="Google Shape;139;p16"/>
          <p:cNvSpPr txBox="1"/>
          <p:nvPr/>
        </p:nvSpPr>
        <p:spPr>
          <a:xfrm>
            <a:off x="1283425" y="4303100"/>
            <a:ext cx="47241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FreeRTOS: Task = Thread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/>
        </p:nvSpPr>
        <p:spPr>
          <a:xfrm>
            <a:off x="259800" y="8180350"/>
            <a:ext cx="5576400" cy="1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Super Loop</a:t>
            </a:r>
            <a:endParaRPr sz="4800"/>
          </a:p>
        </p:txBody>
      </p:sp>
      <p:pic>
        <p:nvPicPr>
          <p:cNvPr id="145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306686"/>
            <a:ext cx="6096000" cy="609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6688"/>
            <a:ext cx="6096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92000" y="306700"/>
            <a:ext cx="6096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1311000" y="6402725"/>
            <a:ext cx="3474000" cy="17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ATmega 328p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16 MHz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32 kB flash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2 kB RAM</a:t>
            </a:r>
            <a:endParaRPr sz="2400"/>
          </a:p>
        </p:txBody>
      </p:sp>
      <p:sp>
        <p:nvSpPr>
          <p:cNvPr id="149" name="Google Shape;149;p17"/>
          <p:cNvSpPr txBox="1"/>
          <p:nvPr/>
        </p:nvSpPr>
        <p:spPr>
          <a:xfrm>
            <a:off x="7407000" y="6402725"/>
            <a:ext cx="3474000" cy="17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STM32L476RG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80 MHz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1 MB flash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128 kB RAM</a:t>
            </a:r>
            <a:endParaRPr sz="2400"/>
          </a:p>
        </p:txBody>
      </p:sp>
      <p:sp>
        <p:nvSpPr>
          <p:cNvPr id="150" name="Google Shape;150;p17"/>
          <p:cNvSpPr txBox="1"/>
          <p:nvPr/>
        </p:nvSpPr>
        <p:spPr>
          <a:xfrm>
            <a:off x="13503000" y="6402725"/>
            <a:ext cx="3474000" cy="17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ESP-WROOM-32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240 MHz (dual core)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4 MB flash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520 kB RAM</a:t>
            </a:r>
            <a:endParaRPr sz="2400"/>
          </a:p>
        </p:txBody>
      </p:sp>
      <p:sp>
        <p:nvSpPr>
          <p:cNvPr id="151" name="Google Shape;151;p17"/>
          <p:cNvSpPr txBox="1"/>
          <p:nvPr/>
        </p:nvSpPr>
        <p:spPr>
          <a:xfrm>
            <a:off x="12451800" y="8180350"/>
            <a:ext cx="5576400" cy="1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RTOS</a:t>
            </a:r>
            <a:endParaRPr sz="4800"/>
          </a:p>
        </p:txBody>
      </p:sp>
      <p:sp>
        <p:nvSpPr>
          <p:cNvPr id="152" name="Google Shape;152;p17"/>
          <p:cNvSpPr/>
          <p:nvPr/>
        </p:nvSpPr>
        <p:spPr>
          <a:xfrm>
            <a:off x="5332950" y="8693500"/>
            <a:ext cx="8169900" cy="5601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C9DAF8"/>
              </a:gs>
              <a:gs pos="100000">
                <a:srgbClr val="F4CCCC"/>
              </a:gs>
              <a:gs pos="100000">
                <a:srgbClr val="737373"/>
              </a:gs>
            </a:gsLst>
            <a:lin ang="0" scaled="0"/>
          </a:gra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7030" y="981925"/>
            <a:ext cx="2629051" cy="18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4076" y="866099"/>
            <a:ext cx="1383276" cy="211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8666" y="665716"/>
            <a:ext cx="1027539" cy="155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6538" y="665708"/>
            <a:ext cx="1027539" cy="1550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4410" y="665701"/>
            <a:ext cx="1027539" cy="155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3168" y="6254700"/>
            <a:ext cx="2331903" cy="309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9600" y="2604875"/>
            <a:ext cx="2110350" cy="21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63664" y="3324897"/>
            <a:ext cx="4960675" cy="36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35853" y="5466800"/>
            <a:ext cx="4425125" cy="44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06152" y="2604875"/>
            <a:ext cx="2110350" cy="211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18"/>
          <p:cNvCxnSpPr/>
          <p:nvPr/>
        </p:nvCxnSpPr>
        <p:spPr>
          <a:xfrm rot="10800000">
            <a:off x="5113700" y="3141425"/>
            <a:ext cx="1923900" cy="1168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8"/>
          <p:cNvCxnSpPr/>
          <p:nvPr/>
        </p:nvCxnSpPr>
        <p:spPr>
          <a:xfrm flipH="1">
            <a:off x="4432000" y="6282700"/>
            <a:ext cx="2703000" cy="138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8"/>
          <p:cNvCxnSpPr/>
          <p:nvPr/>
        </p:nvCxnSpPr>
        <p:spPr>
          <a:xfrm rot="10800000" flipH="1">
            <a:off x="11493925" y="3141300"/>
            <a:ext cx="1120200" cy="6819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8"/>
          <p:cNvCxnSpPr/>
          <p:nvPr/>
        </p:nvCxnSpPr>
        <p:spPr>
          <a:xfrm>
            <a:off x="11055600" y="6087875"/>
            <a:ext cx="2313300" cy="65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474" y="685225"/>
            <a:ext cx="1632999" cy="170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824" y="685225"/>
            <a:ext cx="1632999" cy="170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6174" y="685225"/>
            <a:ext cx="1632999" cy="170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3524" y="685225"/>
            <a:ext cx="1632999" cy="170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8326" y="3016696"/>
            <a:ext cx="767877" cy="11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4034" y="3016689"/>
            <a:ext cx="767877" cy="115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9741" y="3016684"/>
            <a:ext cx="767877" cy="115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7700" y="4465826"/>
            <a:ext cx="1577061" cy="1577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1165" y="4465826"/>
            <a:ext cx="1577061" cy="1577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78824" y="3016700"/>
            <a:ext cx="1633000" cy="216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17723" y="6368325"/>
            <a:ext cx="3360525" cy="33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45526" y="3344937"/>
            <a:ext cx="2094298" cy="15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647999" y="3121351"/>
            <a:ext cx="1284050" cy="195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00" y="152400"/>
            <a:ext cx="17672799" cy="998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496" y="3741198"/>
            <a:ext cx="3825153" cy="28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7149" y="1021913"/>
            <a:ext cx="6926625" cy="824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Office PowerPoint</Application>
  <PresentationFormat>Custom</PresentationFormat>
  <Paragraphs>47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Shawn Hymel</cp:lastModifiedBy>
  <cp:revision>1</cp:revision>
  <dcterms:modified xsi:type="dcterms:W3CDTF">2022-05-21T17:54:41Z</dcterms:modified>
</cp:coreProperties>
</file>